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0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912A33-A5DE-4C2E-B16D-7D6E7FD69028}"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l-GR"/>
        </a:p>
      </dgm:t>
    </dgm:pt>
    <dgm:pt modelId="{2F135AB2-CB5D-45DC-BAA3-648F82A59B9C}">
      <dgm:prSet/>
      <dgm:spPr/>
      <dgm:t>
        <a:bodyPr/>
        <a:lstStyle/>
        <a:p>
          <a:r>
            <a:rPr lang="el-GR" dirty="0" smtClean="0"/>
            <a:t>Η σωστή λειτουργία ενός μεγάλου αριθμού μηχανών, συσκευών και συστημάτων εξαρτάται με κάποιο τρόπο από τη βαρύτητα.</a:t>
          </a:r>
          <a:endParaRPr lang="el-GR" dirty="0"/>
        </a:p>
      </dgm:t>
    </dgm:pt>
    <dgm:pt modelId="{DBA65E4E-480A-4DF4-9983-269C008E7A61}" type="parTrans" cxnId="{279361C9-BDDE-43BB-BDCB-03C608DC86A0}">
      <dgm:prSet/>
      <dgm:spPr/>
      <dgm:t>
        <a:bodyPr/>
        <a:lstStyle/>
        <a:p>
          <a:endParaRPr lang="el-GR"/>
        </a:p>
      </dgm:t>
    </dgm:pt>
    <dgm:pt modelId="{25A7F0D5-8126-4BAB-85A4-E34A6570202C}" type="sibTrans" cxnId="{279361C9-BDDE-43BB-BDCB-03C608DC86A0}">
      <dgm:prSet/>
      <dgm:spPr/>
      <dgm:t>
        <a:bodyPr/>
        <a:lstStyle/>
        <a:p>
          <a:endParaRPr lang="el-GR"/>
        </a:p>
      </dgm:t>
    </dgm:pt>
    <dgm:pt modelId="{4A4B9687-7B94-4BB4-8DE6-4A1C3993C241}">
      <dgm:prSet/>
      <dgm:spPr/>
      <dgm:t>
        <a:bodyPr/>
        <a:lstStyle/>
        <a:p>
          <a:r>
            <a:rPr lang="el-GR" dirty="0" smtClean="0"/>
            <a:t>Με τη βοήθεια της βαρύτητας έχουμε τη δυνατότητα να παράγουμε ηλεκτρικό ρεύμα από τα υδροηλεκτρικά εργοστάσια.</a:t>
          </a:r>
          <a:endParaRPr lang="el-GR" dirty="0"/>
        </a:p>
      </dgm:t>
    </dgm:pt>
    <dgm:pt modelId="{CFBACDC8-35D3-40EF-AECD-DA4EE26F7465}" type="parTrans" cxnId="{B89CB36C-866D-45F5-875A-C79E24145E8A}">
      <dgm:prSet/>
      <dgm:spPr/>
      <dgm:t>
        <a:bodyPr/>
        <a:lstStyle/>
        <a:p>
          <a:endParaRPr lang="el-GR"/>
        </a:p>
      </dgm:t>
    </dgm:pt>
    <dgm:pt modelId="{ADE1F070-235A-48A9-95F2-E7BB2BBF98EA}" type="sibTrans" cxnId="{B89CB36C-866D-45F5-875A-C79E24145E8A}">
      <dgm:prSet/>
      <dgm:spPr/>
      <dgm:t>
        <a:bodyPr/>
        <a:lstStyle/>
        <a:p>
          <a:endParaRPr lang="el-GR"/>
        </a:p>
      </dgm:t>
    </dgm:pt>
    <dgm:pt modelId="{6A5151CE-4AA6-47D8-A387-853987262BAF}">
      <dgm:prSet/>
      <dgm:spPr/>
      <dgm:t>
        <a:bodyPr/>
        <a:lstStyle/>
        <a:p>
          <a:r>
            <a:rPr lang="el-GR" dirty="0" smtClean="0"/>
            <a:t> Ένα ρολόι που λειτουργεί με ένα εκκρεμές βασίζει τη λειτουργία του στη δύναμη της βαρύτητας για τον υπολογισμό του χρόνου.</a:t>
          </a:r>
          <a:endParaRPr lang="el-GR" dirty="0"/>
        </a:p>
      </dgm:t>
    </dgm:pt>
    <dgm:pt modelId="{86DAABE8-0732-4B44-8DA0-BAD57CE4DC47}" type="parTrans" cxnId="{C6697AF5-777C-4D85-9D7C-3E8F58396943}">
      <dgm:prSet/>
      <dgm:spPr/>
      <dgm:t>
        <a:bodyPr/>
        <a:lstStyle/>
        <a:p>
          <a:endParaRPr lang="el-GR"/>
        </a:p>
      </dgm:t>
    </dgm:pt>
    <dgm:pt modelId="{20DCCCBC-2538-47D3-9687-8B83DEBE021A}" type="sibTrans" cxnId="{C6697AF5-777C-4D85-9D7C-3E8F58396943}">
      <dgm:prSet/>
      <dgm:spPr/>
      <dgm:t>
        <a:bodyPr/>
        <a:lstStyle/>
        <a:p>
          <a:endParaRPr lang="el-GR"/>
        </a:p>
      </dgm:t>
    </dgm:pt>
    <dgm:pt modelId="{E4B20787-160A-4ADB-8FC7-D2C319AB6E56}">
      <dgm:prSet/>
      <dgm:spPr/>
      <dgm:t>
        <a:bodyPr/>
        <a:lstStyle/>
        <a:p>
          <a:r>
            <a:rPr lang="el-GR" dirty="0" smtClean="0"/>
            <a:t> Ο τεχνητός ορίζοντας στα αεροσκάφη και άλλα ιπτάμενα μέσα αποτελεί εφαρμογή της δύναμης της βαρύτητας για να απεικονίζει την κλίση του αεροπλάνου. </a:t>
          </a:r>
          <a:endParaRPr lang="el-GR" dirty="0"/>
        </a:p>
      </dgm:t>
    </dgm:pt>
    <dgm:pt modelId="{F1B16BAD-90FC-43CC-8260-F4571B629F52}" type="parTrans" cxnId="{4C131710-8793-46C6-B357-19E34A568AA2}">
      <dgm:prSet/>
      <dgm:spPr/>
      <dgm:t>
        <a:bodyPr/>
        <a:lstStyle/>
        <a:p>
          <a:endParaRPr lang="el-GR"/>
        </a:p>
      </dgm:t>
    </dgm:pt>
    <dgm:pt modelId="{CA57BD5C-28C7-483B-B4D6-2FE7430BA046}" type="sibTrans" cxnId="{4C131710-8793-46C6-B357-19E34A568AA2}">
      <dgm:prSet/>
      <dgm:spPr/>
      <dgm:t>
        <a:bodyPr/>
        <a:lstStyle/>
        <a:p>
          <a:endParaRPr lang="el-GR"/>
        </a:p>
      </dgm:t>
    </dgm:pt>
    <dgm:pt modelId="{3FB0F827-8D7E-45C0-8FAE-6707D98218DC}">
      <dgm:prSet/>
      <dgm:spPr/>
      <dgm:t>
        <a:bodyPr/>
        <a:lstStyle/>
        <a:p>
          <a:r>
            <a:rPr lang="el-GR" dirty="0" smtClean="0"/>
            <a:t> Τέλος, οι τεχνητοί δορυφόροι είναι και αυτοί μια εφαρμογή της βαρύτητας που μαθηματικά είχε διατυπωθεί στο έργο "Principia" του Νεύτωνα.</a:t>
          </a:r>
          <a:endParaRPr lang="el-GR" dirty="0"/>
        </a:p>
      </dgm:t>
    </dgm:pt>
    <dgm:pt modelId="{9A7D0B76-1DB6-4EC9-B692-43FE8731E272}" type="parTrans" cxnId="{7890FF94-6CFB-43D7-8594-CD6528A70461}">
      <dgm:prSet/>
      <dgm:spPr/>
      <dgm:t>
        <a:bodyPr/>
        <a:lstStyle/>
        <a:p>
          <a:endParaRPr lang="el-GR"/>
        </a:p>
      </dgm:t>
    </dgm:pt>
    <dgm:pt modelId="{3D32BBCD-F828-4751-9A81-E054365CEEB0}" type="sibTrans" cxnId="{7890FF94-6CFB-43D7-8594-CD6528A70461}">
      <dgm:prSet/>
      <dgm:spPr/>
      <dgm:t>
        <a:bodyPr/>
        <a:lstStyle/>
        <a:p>
          <a:endParaRPr lang="el-GR"/>
        </a:p>
      </dgm:t>
    </dgm:pt>
    <dgm:pt modelId="{4E92562E-7EE6-48D2-B1D4-17EC02513FE4}" type="pres">
      <dgm:prSet presAssocID="{0E912A33-A5DE-4C2E-B16D-7D6E7FD69028}" presName="cycle" presStyleCnt="0">
        <dgm:presLayoutVars>
          <dgm:dir/>
          <dgm:resizeHandles val="exact"/>
        </dgm:presLayoutVars>
      </dgm:prSet>
      <dgm:spPr/>
      <dgm:t>
        <a:bodyPr/>
        <a:lstStyle/>
        <a:p>
          <a:endParaRPr lang="el-GR"/>
        </a:p>
      </dgm:t>
    </dgm:pt>
    <dgm:pt modelId="{936C5B66-587F-4AB5-BC85-6C51AE737B74}" type="pres">
      <dgm:prSet presAssocID="{2F135AB2-CB5D-45DC-BAA3-648F82A59B9C}" presName="node" presStyleLbl="node1" presStyleIdx="0" presStyleCnt="5" custScaleX="134518" custScaleY="140034">
        <dgm:presLayoutVars>
          <dgm:bulletEnabled val="1"/>
        </dgm:presLayoutVars>
      </dgm:prSet>
      <dgm:spPr/>
      <dgm:t>
        <a:bodyPr/>
        <a:lstStyle/>
        <a:p>
          <a:endParaRPr lang="el-GR"/>
        </a:p>
      </dgm:t>
    </dgm:pt>
    <dgm:pt modelId="{BADD6DF2-78B1-4615-8DF1-7785CCDAD479}" type="pres">
      <dgm:prSet presAssocID="{25A7F0D5-8126-4BAB-85A4-E34A6570202C}" presName="sibTrans" presStyleLbl="sibTrans2D1" presStyleIdx="0" presStyleCnt="5"/>
      <dgm:spPr/>
      <dgm:t>
        <a:bodyPr/>
        <a:lstStyle/>
        <a:p>
          <a:endParaRPr lang="el-GR"/>
        </a:p>
      </dgm:t>
    </dgm:pt>
    <dgm:pt modelId="{B19DFB8E-8E40-42CC-A8DF-5EE8D1EE5A88}" type="pres">
      <dgm:prSet presAssocID="{25A7F0D5-8126-4BAB-85A4-E34A6570202C}" presName="connectorText" presStyleLbl="sibTrans2D1" presStyleIdx="0" presStyleCnt="5"/>
      <dgm:spPr/>
      <dgm:t>
        <a:bodyPr/>
        <a:lstStyle/>
        <a:p>
          <a:endParaRPr lang="el-GR"/>
        </a:p>
      </dgm:t>
    </dgm:pt>
    <dgm:pt modelId="{65932841-E733-44A3-961A-EB4541CA1C8B}" type="pres">
      <dgm:prSet presAssocID="{4A4B9687-7B94-4BB4-8DE6-4A1C3993C241}" presName="node" presStyleLbl="node1" presStyleIdx="1" presStyleCnt="5" custScaleX="131512" custScaleY="135478">
        <dgm:presLayoutVars>
          <dgm:bulletEnabled val="1"/>
        </dgm:presLayoutVars>
      </dgm:prSet>
      <dgm:spPr/>
      <dgm:t>
        <a:bodyPr/>
        <a:lstStyle/>
        <a:p>
          <a:endParaRPr lang="el-GR"/>
        </a:p>
      </dgm:t>
    </dgm:pt>
    <dgm:pt modelId="{18D9FAD0-62AC-48E1-B86C-2D8FB08E3114}" type="pres">
      <dgm:prSet presAssocID="{ADE1F070-235A-48A9-95F2-E7BB2BBF98EA}" presName="sibTrans" presStyleLbl="sibTrans2D1" presStyleIdx="1" presStyleCnt="5"/>
      <dgm:spPr/>
      <dgm:t>
        <a:bodyPr/>
        <a:lstStyle/>
        <a:p>
          <a:endParaRPr lang="el-GR"/>
        </a:p>
      </dgm:t>
    </dgm:pt>
    <dgm:pt modelId="{12F5C533-4655-4137-910E-A05AE975250A}" type="pres">
      <dgm:prSet presAssocID="{ADE1F070-235A-48A9-95F2-E7BB2BBF98EA}" presName="connectorText" presStyleLbl="sibTrans2D1" presStyleIdx="1" presStyleCnt="5"/>
      <dgm:spPr/>
      <dgm:t>
        <a:bodyPr/>
        <a:lstStyle/>
        <a:p>
          <a:endParaRPr lang="el-GR"/>
        </a:p>
      </dgm:t>
    </dgm:pt>
    <dgm:pt modelId="{485F40CA-A433-4C8C-8B97-B24D61F7270C}" type="pres">
      <dgm:prSet presAssocID="{6A5151CE-4AA6-47D8-A387-853987262BAF}" presName="node" presStyleLbl="node1" presStyleIdx="2" presStyleCnt="5">
        <dgm:presLayoutVars>
          <dgm:bulletEnabled val="1"/>
        </dgm:presLayoutVars>
      </dgm:prSet>
      <dgm:spPr/>
      <dgm:t>
        <a:bodyPr/>
        <a:lstStyle/>
        <a:p>
          <a:endParaRPr lang="el-GR"/>
        </a:p>
      </dgm:t>
    </dgm:pt>
    <dgm:pt modelId="{04558D68-B442-4F3F-BF53-B6C60B371E56}" type="pres">
      <dgm:prSet presAssocID="{20DCCCBC-2538-47D3-9687-8B83DEBE021A}" presName="sibTrans" presStyleLbl="sibTrans2D1" presStyleIdx="2" presStyleCnt="5"/>
      <dgm:spPr/>
      <dgm:t>
        <a:bodyPr/>
        <a:lstStyle/>
        <a:p>
          <a:endParaRPr lang="el-GR"/>
        </a:p>
      </dgm:t>
    </dgm:pt>
    <dgm:pt modelId="{326F348E-F798-4ADB-BB36-06A900A0E415}" type="pres">
      <dgm:prSet presAssocID="{20DCCCBC-2538-47D3-9687-8B83DEBE021A}" presName="connectorText" presStyleLbl="sibTrans2D1" presStyleIdx="2" presStyleCnt="5"/>
      <dgm:spPr/>
      <dgm:t>
        <a:bodyPr/>
        <a:lstStyle/>
        <a:p>
          <a:endParaRPr lang="el-GR"/>
        </a:p>
      </dgm:t>
    </dgm:pt>
    <dgm:pt modelId="{3A82F6D0-36BD-49D0-B2AA-A66D30E8309C}" type="pres">
      <dgm:prSet presAssocID="{E4B20787-160A-4ADB-8FC7-D2C319AB6E56}" presName="node" presStyleLbl="node1" presStyleIdx="3" presStyleCnt="5">
        <dgm:presLayoutVars>
          <dgm:bulletEnabled val="1"/>
        </dgm:presLayoutVars>
      </dgm:prSet>
      <dgm:spPr/>
      <dgm:t>
        <a:bodyPr/>
        <a:lstStyle/>
        <a:p>
          <a:endParaRPr lang="el-GR"/>
        </a:p>
      </dgm:t>
    </dgm:pt>
    <dgm:pt modelId="{D1C0E147-684D-4646-A264-D002DB3CDF19}" type="pres">
      <dgm:prSet presAssocID="{CA57BD5C-28C7-483B-B4D6-2FE7430BA046}" presName="sibTrans" presStyleLbl="sibTrans2D1" presStyleIdx="3" presStyleCnt="5"/>
      <dgm:spPr/>
      <dgm:t>
        <a:bodyPr/>
        <a:lstStyle/>
        <a:p>
          <a:endParaRPr lang="el-GR"/>
        </a:p>
      </dgm:t>
    </dgm:pt>
    <dgm:pt modelId="{760615E9-4767-4FB1-9F9B-F79051279E84}" type="pres">
      <dgm:prSet presAssocID="{CA57BD5C-28C7-483B-B4D6-2FE7430BA046}" presName="connectorText" presStyleLbl="sibTrans2D1" presStyleIdx="3" presStyleCnt="5"/>
      <dgm:spPr/>
      <dgm:t>
        <a:bodyPr/>
        <a:lstStyle/>
        <a:p>
          <a:endParaRPr lang="el-GR"/>
        </a:p>
      </dgm:t>
    </dgm:pt>
    <dgm:pt modelId="{3EA25EDC-0D66-44AA-B089-EA1169843999}" type="pres">
      <dgm:prSet presAssocID="{3FB0F827-8D7E-45C0-8FAE-6707D98218DC}" presName="node" presStyleLbl="node1" presStyleIdx="4" presStyleCnt="5" custScaleX="134972" custScaleY="145086">
        <dgm:presLayoutVars>
          <dgm:bulletEnabled val="1"/>
        </dgm:presLayoutVars>
      </dgm:prSet>
      <dgm:spPr/>
      <dgm:t>
        <a:bodyPr/>
        <a:lstStyle/>
        <a:p>
          <a:endParaRPr lang="el-GR"/>
        </a:p>
      </dgm:t>
    </dgm:pt>
    <dgm:pt modelId="{221ED31B-F125-46F8-98B2-451E5F5CCC7C}" type="pres">
      <dgm:prSet presAssocID="{3D32BBCD-F828-4751-9A81-E054365CEEB0}" presName="sibTrans" presStyleLbl="sibTrans2D1" presStyleIdx="4" presStyleCnt="5"/>
      <dgm:spPr/>
      <dgm:t>
        <a:bodyPr/>
        <a:lstStyle/>
        <a:p>
          <a:endParaRPr lang="el-GR"/>
        </a:p>
      </dgm:t>
    </dgm:pt>
    <dgm:pt modelId="{916705C0-F1F3-47F2-A449-C43B625FC49F}" type="pres">
      <dgm:prSet presAssocID="{3D32BBCD-F828-4751-9A81-E054365CEEB0}" presName="connectorText" presStyleLbl="sibTrans2D1" presStyleIdx="4" presStyleCnt="5"/>
      <dgm:spPr/>
      <dgm:t>
        <a:bodyPr/>
        <a:lstStyle/>
        <a:p>
          <a:endParaRPr lang="el-GR"/>
        </a:p>
      </dgm:t>
    </dgm:pt>
  </dgm:ptLst>
  <dgm:cxnLst>
    <dgm:cxn modelId="{4C131710-8793-46C6-B357-19E34A568AA2}" srcId="{0E912A33-A5DE-4C2E-B16D-7D6E7FD69028}" destId="{E4B20787-160A-4ADB-8FC7-D2C319AB6E56}" srcOrd="3" destOrd="0" parTransId="{F1B16BAD-90FC-43CC-8260-F4571B629F52}" sibTransId="{CA57BD5C-28C7-483B-B4D6-2FE7430BA046}"/>
    <dgm:cxn modelId="{4ED07BD9-B89B-4D66-960D-8A73B67AB5CD}" type="presOf" srcId="{3D32BBCD-F828-4751-9A81-E054365CEEB0}" destId="{221ED31B-F125-46F8-98B2-451E5F5CCC7C}" srcOrd="0" destOrd="0" presId="urn:microsoft.com/office/officeart/2005/8/layout/cycle2"/>
    <dgm:cxn modelId="{B3D2610F-60A5-4406-A37D-1BB2C661E9D2}" type="presOf" srcId="{CA57BD5C-28C7-483B-B4D6-2FE7430BA046}" destId="{760615E9-4767-4FB1-9F9B-F79051279E84}" srcOrd="1" destOrd="0" presId="urn:microsoft.com/office/officeart/2005/8/layout/cycle2"/>
    <dgm:cxn modelId="{C6697AF5-777C-4D85-9D7C-3E8F58396943}" srcId="{0E912A33-A5DE-4C2E-B16D-7D6E7FD69028}" destId="{6A5151CE-4AA6-47D8-A387-853987262BAF}" srcOrd="2" destOrd="0" parTransId="{86DAABE8-0732-4B44-8DA0-BAD57CE4DC47}" sibTransId="{20DCCCBC-2538-47D3-9687-8B83DEBE021A}"/>
    <dgm:cxn modelId="{6806DA70-DF01-4C3B-A7A9-CC16EBADFC77}" type="presOf" srcId="{ADE1F070-235A-48A9-95F2-E7BB2BBF98EA}" destId="{18D9FAD0-62AC-48E1-B86C-2D8FB08E3114}" srcOrd="0" destOrd="0" presId="urn:microsoft.com/office/officeart/2005/8/layout/cycle2"/>
    <dgm:cxn modelId="{33D49ABF-8BC9-43FC-AC90-DB7E7E78A2F3}" type="presOf" srcId="{ADE1F070-235A-48A9-95F2-E7BB2BBF98EA}" destId="{12F5C533-4655-4137-910E-A05AE975250A}" srcOrd="1" destOrd="0" presId="urn:microsoft.com/office/officeart/2005/8/layout/cycle2"/>
    <dgm:cxn modelId="{4B9CC043-933C-4047-BE52-774DCEDD25B6}" type="presOf" srcId="{20DCCCBC-2538-47D3-9687-8B83DEBE021A}" destId="{326F348E-F798-4ADB-BB36-06A900A0E415}" srcOrd="1" destOrd="0" presId="urn:microsoft.com/office/officeart/2005/8/layout/cycle2"/>
    <dgm:cxn modelId="{3DE664D1-62CB-4D3C-BFFF-6799CD10AE96}" type="presOf" srcId="{6A5151CE-4AA6-47D8-A387-853987262BAF}" destId="{485F40CA-A433-4C8C-8B97-B24D61F7270C}" srcOrd="0" destOrd="0" presId="urn:microsoft.com/office/officeart/2005/8/layout/cycle2"/>
    <dgm:cxn modelId="{279361C9-BDDE-43BB-BDCB-03C608DC86A0}" srcId="{0E912A33-A5DE-4C2E-B16D-7D6E7FD69028}" destId="{2F135AB2-CB5D-45DC-BAA3-648F82A59B9C}" srcOrd="0" destOrd="0" parTransId="{DBA65E4E-480A-4DF4-9983-269C008E7A61}" sibTransId="{25A7F0D5-8126-4BAB-85A4-E34A6570202C}"/>
    <dgm:cxn modelId="{BC46A97D-D8F5-48CC-B751-0FB520A96CBC}" type="presOf" srcId="{25A7F0D5-8126-4BAB-85A4-E34A6570202C}" destId="{B19DFB8E-8E40-42CC-A8DF-5EE8D1EE5A88}" srcOrd="1" destOrd="0" presId="urn:microsoft.com/office/officeart/2005/8/layout/cycle2"/>
    <dgm:cxn modelId="{1A6D6A16-DA9A-43D1-97A2-22321F06296C}" type="presOf" srcId="{25A7F0D5-8126-4BAB-85A4-E34A6570202C}" destId="{BADD6DF2-78B1-4615-8DF1-7785CCDAD479}" srcOrd="0" destOrd="0" presId="urn:microsoft.com/office/officeart/2005/8/layout/cycle2"/>
    <dgm:cxn modelId="{D2387F01-D86B-47C1-AD48-B11AE65CFB86}" type="presOf" srcId="{20DCCCBC-2538-47D3-9687-8B83DEBE021A}" destId="{04558D68-B442-4F3F-BF53-B6C60B371E56}" srcOrd="0" destOrd="0" presId="urn:microsoft.com/office/officeart/2005/8/layout/cycle2"/>
    <dgm:cxn modelId="{C797C568-DC43-4133-B116-C1297B9EF49D}" type="presOf" srcId="{0E912A33-A5DE-4C2E-B16D-7D6E7FD69028}" destId="{4E92562E-7EE6-48D2-B1D4-17EC02513FE4}" srcOrd="0" destOrd="0" presId="urn:microsoft.com/office/officeart/2005/8/layout/cycle2"/>
    <dgm:cxn modelId="{B89CB36C-866D-45F5-875A-C79E24145E8A}" srcId="{0E912A33-A5DE-4C2E-B16D-7D6E7FD69028}" destId="{4A4B9687-7B94-4BB4-8DE6-4A1C3993C241}" srcOrd="1" destOrd="0" parTransId="{CFBACDC8-35D3-40EF-AECD-DA4EE26F7465}" sibTransId="{ADE1F070-235A-48A9-95F2-E7BB2BBF98EA}"/>
    <dgm:cxn modelId="{8A286540-0C39-4B93-9906-CD29E1CDE01A}" type="presOf" srcId="{4A4B9687-7B94-4BB4-8DE6-4A1C3993C241}" destId="{65932841-E733-44A3-961A-EB4541CA1C8B}" srcOrd="0" destOrd="0" presId="urn:microsoft.com/office/officeart/2005/8/layout/cycle2"/>
    <dgm:cxn modelId="{269FA3D8-B645-491F-928F-1578285A910F}" type="presOf" srcId="{E4B20787-160A-4ADB-8FC7-D2C319AB6E56}" destId="{3A82F6D0-36BD-49D0-B2AA-A66D30E8309C}" srcOrd="0" destOrd="0" presId="urn:microsoft.com/office/officeart/2005/8/layout/cycle2"/>
    <dgm:cxn modelId="{B78E2526-0A3A-460A-AD4D-8B8735A427C4}" type="presOf" srcId="{3FB0F827-8D7E-45C0-8FAE-6707D98218DC}" destId="{3EA25EDC-0D66-44AA-B089-EA1169843999}" srcOrd="0" destOrd="0" presId="urn:microsoft.com/office/officeart/2005/8/layout/cycle2"/>
    <dgm:cxn modelId="{289DB3E7-C7F4-49E6-A190-DF56DF422DAA}" type="presOf" srcId="{CA57BD5C-28C7-483B-B4D6-2FE7430BA046}" destId="{D1C0E147-684D-4646-A264-D002DB3CDF19}" srcOrd="0" destOrd="0" presId="urn:microsoft.com/office/officeart/2005/8/layout/cycle2"/>
    <dgm:cxn modelId="{7890FF94-6CFB-43D7-8594-CD6528A70461}" srcId="{0E912A33-A5DE-4C2E-B16D-7D6E7FD69028}" destId="{3FB0F827-8D7E-45C0-8FAE-6707D98218DC}" srcOrd="4" destOrd="0" parTransId="{9A7D0B76-1DB6-4EC9-B692-43FE8731E272}" sibTransId="{3D32BBCD-F828-4751-9A81-E054365CEEB0}"/>
    <dgm:cxn modelId="{FAB973F7-3CA3-43F4-B53C-471F1F35FCD7}" type="presOf" srcId="{3D32BBCD-F828-4751-9A81-E054365CEEB0}" destId="{916705C0-F1F3-47F2-A449-C43B625FC49F}" srcOrd="1" destOrd="0" presId="urn:microsoft.com/office/officeart/2005/8/layout/cycle2"/>
    <dgm:cxn modelId="{63BB1034-C94F-4C20-ADE5-25CD040A4664}" type="presOf" srcId="{2F135AB2-CB5D-45DC-BAA3-648F82A59B9C}" destId="{936C5B66-587F-4AB5-BC85-6C51AE737B74}" srcOrd="0" destOrd="0" presId="urn:microsoft.com/office/officeart/2005/8/layout/cycle2"/>
    <dgm:cxn modelId="{E392A646-1D7D-45A3-B26D-CE7E6D3DFE62}" type="presParOf" srcId="{4E92562E-7EE6-48D2-B1D4-17EC02513FE4}" destId="{936C5B66-587F-4AB5-BC85-6C51AE737B74}" srcOrd="0" destOrd="0" presId="urn:microsoft.com/office/officeart/2005/8/layout/cycle2"/>
    <dgm:cxn modelId="{5CD674BA-A9BA-4763-822D-CB904AA51082}" type="presParOf" srcId="{4E92562E-7EE6-48D2-B1D4-17EC02513FE4}" destId="{BADD6DF2-78B1-4615-8DF1-7785CCDAD479}" srcOrd="1" destOrd="0" presId="urn:microsoft.com/office/officeart/2005/8/layout/cycle2"/>
    <dgm:cxn modelId="{DABFF655-F33F-4800-9A49-AB093FF3D3A4}" type="presParOf" srcId="{BADD6DF2-78B1-4615-8DF1-7785CCDAD479}" destId="{B19DFB8E-8E40-42CC-A8DF-5EE8D1EE5A88}" srcOrd="0" destOrd="0" presId="urn:microsoft.com/office/officeart/2005/8/layout/cycle2"/>
    <dgm:cxn modelId="{2C47A518-3CE7-4180-A255-8850118E6F04}" type="presParOf" srcId="{4E92562E-7EE6-48D2-B1D4-17EC02513FE4}" destId="{65932841-E733-44A3-961A-EB4541CA1C8B}" srcOrd="2" destOrd="0" presId="urn:microsoft.com/office/officeart/2005/8/layout/cycle2"/>
    <dgm:cxn modelId="{AB8E2C8B-9B19-4588-8CE7-2F861C68304B}" type="presParOf" srcId="{4E92562E-7EE6-48D2-B1D4-17EC02513FE4}" destId="{18D9FAD0-62AC-48E1-B86C-2D8FB08E3114}" srcOrd="3" destOrd="0" presId="urn:microsoft.com/office/officeart/2005/8/layout/cycle2"/>
    <dgm:cxn modelId="{3D8DF14A-5F63-4AB9-8C4D-066D2E78396C}" type="presParOf" srcId="{18D9FAD0-62AC-48E1-B86C-2D8FB08E3114}" destId="{12F5C533-4655-4137-910E-A05AE975250A}" srcOrd="0" destOrd="0" presId="urn:microsoft.com/office/officeart/2005/8/layout/cycle2"/>
    <dgm:cxn modelId="{22355506-BD06-4476-B992-90CEE7D83927}" type="presParOf" srcId="{4E92562E-7EE6-48D2-B1D4-17EC02513FE4}" destId="{485F40CA-A433-4C8C-8B97-B24D61F7270C}" srcOrd="4" destOrd="0" presId="urn:microsoft.com/office/officeart/2005/8/layout/cycle2"/>
    <dgm:cxn modelId="{7F47EE86-FF3F-4F1A-AAB3-D2D2986A98AF}" type="presParOf" srcId="{4E92562E-7EE6-48D2-B1D4-17EC02513FE4}" destId="{04558D68-B442-4F3F-BF53-B6C60B371E56}" srcOrd="5" destOrd="0" presId="urn:microsoft.com/office/officeart/2005/8/layout/cycle2"/>
    <dgm:cxn modelId="{F7B5A981-DCD8-4910-86A8-B44B4EB86E46}" type="presParOf" srcId="{04558D68-B442-4F3F-BF53-B6C60B371E56}" destId="{326F348E-F798-4ADB-BB36-06A900A0E415}" srcOrd="0" destOrd="0" presId="urn:microsoft.com/office/officeart/2005/8/layout/cycle2"/>
    <dgm:cxn modelId="{BD0A12ED-6D75-4402-8EE5-C519302E8865}" type="presParOf" srcId="{4E92562E-7EE6-48D2-B1D4-17EC02513FE4}" destId="{3A82F6D0-36BD-49D0-B2AA-A66D30E8309C}" srcOrd="6" destOrd="0" presId="urn:microsoft.com/office/officeart/2005/8/layout/cycle2"/>
    <dgm:cxn modelId="{E41876BE-FF54-424B-8010-13A0046BFDA1}" type="presParOf" srcId="{4E92562E-7EE6-48D2-B1D4-17EC02513FE4}" destId="{D1C0E147-684D-4646-A264-D002DB3CDF19}" srcOrd="7" destOrd="0" presId="urn:microsoft.com/office/officeart/2005/8/layout/cycle2"/>
    <dgm:cxn modelId="{650233C9-4198-4414-8C30-5769179DF3E1}" type="presParOf" srcId="{D1C0E147-684D-4646-A264-D002DB3CDF19}" destId="{760615E9-4767-4FB1-9F9B-F79051279E84}" srcOrd="0" destOrd="0" presId="urn:microsoft.com/office/officeart/2005/8/layout/cycle2"/>
    <dgm:cxn modelId="{65B28FFB-48BE-4B23-9407-6365F7201F1F}" type="presParOf" srcId="{4E92562E-7EE6-48D2-B1D4-17EC02513FE4}" destId="{3EA25EDC-0D66-44AA-B089-EA1169843999}" srcOrd="8" destOrd="0" presId="urn:microsoft.com/office/officeart/2005/8/layout/cycle2"/>
    <dgm:cxn modelId="{8DD02D28-44B3-4C17-8886-8401C6D4781E}" type="presParOf" srcId="{4E92562E-7EE6-48D2-B1D4-17EC02513FE4}" destId="{221ED31B-F125-46F8-98B2-451E5F5CCC7C}" srcOrd="9" destOrd="0" presId="urn:microsoft.com/office/officeart/2005/8/layout/cycle2"/>
    <dgm:cxn modelId="{AF4F46DF-8045-4F9B-ACCD-EDA815CE87ED}" type="presParOf" srcId="{221ED31B-F125-46F8-98B2-451E5F5CCC7C}" destId="{916705C0-F1F3-47F2-A449-C43B625FC49F}"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6C5B66-587F-4AB5-BC85-6C51AE737B74}">
      <dsp:nvSpPr>
        <dsp:cNvPr id="0" name=""/>
        <dsp:cNvSpPr/>
      </dsp:nvSpPr>
      <dsp:spPr>
        <a:xfrm>
          <a:off x="3119654" y="-148682"/>
          <a:ext cx="2016220" cy="20988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Η σωστή λειτουργία ενός μεγάλου αριθμού μηχανών, συσκευών και συστημάτων εξαρτάται με κάποιο τρόπο από τη βαρύτητα.</a:t>
          </a:r>
          <a:endParaRPr lang="el-GR" sz="900" kern="1200" dirty="0"/>
        </a:p>
      </dsp:txBody>
      <dsp:txXfrm>
        <a:off x="3119654" y="-148682"/>
        <a:ext cx="2016220" cy="2098896"/>
      </dsp:txXfrm>
    </dsp:sp>
    <dsp:sp modelId="{BADD6DF2-78B1-4615-8DF1-7785CCDAD479}">
      <dsp:nvSpPr>
        <dsp:cNvPr id="0" name=""/>
        <dsp:cNvSpPr/>
      </dsp:nvSpPr>
      <dsp:spPr>
        <a:xfrm rot="2160000">
          <a:off x="4984459" y="1315628"/>
          <a:ext cx="124885" cy="5058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l-GR" sz="800" kern="1200"/>
        </a:p>
      </dsp:txBody>
      <dsp:txXfrm rot="2160000">
        <a:off x="4984459" y="1315628"/>
        <a:ext cx="124885" cy="505861"/>
      </dsp:txXfrm>
    </dsp:sp>
    <dsp:sp modelId="{65932841-E733-44A3-961A-EB4541CA1C8B}">
      <dsp:nvSpPr>
        <dsp:cNvPr id="0" name=""/>
        <dsp:cNvSpPr/>
      </dsp:nvSpPr>
      <dsp:spPr>
        <a:xfrm>
          <a:off x="4964915" y="1209754"/>
          <a:ext cx="1971165" cy="20306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Με τη βοήθεια της βαρύτητας έχουμε τη δυνατότητα να παράγουμε ηλεκτρικό ρεύμα από τα υδροηλεκτρικά εργοστάσια.</a:t>
          </a:r>
          <a:endParaRPr lang="el-GR" sz="900" kern="1200" dirty="0"/>
        </a:p>
      </dsp:txBody>
      <dsp:txXfrm>
        <a:off x="4964915" y="1209754"/>
        <a:ext cx="1971165" cy="2030609"/>
      </dsp:txXfrm>
    </dsp:sp>
    <dsp:sp modelId="{18D9FAD0-62AC-48E1-B86C-2D8FB08E3114}">
      <dsp:nvSpPr>
        <dsp:cNvPr id="0" name=""/>
        <dsp:cNvSpPr/>
      </dsp:nvSpPr>
      <dsp:spPr>
        <a:xfrm rot="6480000">
          <a:off x="5433858" y="3161524"/>
          <a:ext cx="260361" cy="5058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l-GR" sz="800" kern="1200"/>
        </a:p>
      </dsp:txBody>
      <dsp:txXfrm rot="6480000">
        <a:off x="5433858" y="3161524"/>
        <a:ext cx="260361" cy="505861"/>
      </dsp:txXfrm>
    </dsp:sp>
    <dsp:sp modelId="{485F40CA-A433-4C8C-8B97-B24D61F7270C}">
      <dsp:nvSpPr>
        <dsp:cNvPr id="0" name=""/>
        <dsp:cNvSpPr/>
      </dsp:nvSpPr>
      <dsp:spPr>
        <a:xfrm>
          <a:off x="4504851" y="3618385"/>
          <a:ext cx="1498848" cy="14988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 Ένα ρολόι που λειτουργεί με ένα εκκρεμές βασίζει τη λειτουργία του στη δύναμη της βαρύτητας για τον υπολογισμό του χρόνου.</a:t>
          </a:r>
          <a:endParaRPr lang="el-GR" sz="900" kern="1200" dirty="0"/>
        </a:p>
      </dsp:txBody>
      <dsp:txXfrm>
        <a:off x="4504851" y="3618385"/>
        <a:ext cx="1498848" cy="1498848"/>
      </dsp:txXfrm>
    </dsp:sp>
    <dsp:sp modelId="{04558D68-B442-4F3F-BF53-B6C60B371E56}">
      <dsp:nvSpPr>
        <dsp:cNvPr id="0" name=""/>
        <dsp:cNvSpPr/>
      </dsp:nvSpPr>
      <dsp:spPr>
        <a:xfrm rot="10800000">
          <a:off x="3939221" y="4114879"/>
          <a:ext cx="399711" cy="5058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l-GR" sz="800" kern="1200"/>
        </a:p>
      </dsp:txBody>
      <dsp:txXfrm rot="10800000">
        <a:off x="3939221" y="4114879"/>
        <a:ext cx="399711" cy="505861"/>
      </dsp:txXfrm>
    </dsp:sp>
    <dsp:sp modelId="{3A82F6D0-36BD-49D0-B2AA-A66D30E8309C}">
      <dsp:nvSpPr>
        <dsp:cNvPr id="0" name=""/>
        <dsp:cNvSpPr/>
      </dsp:nvSpPr>
      <dsp:spPr>
        <a:xfrm>
          <a:off x="2251830" y="3618385"/>
          <a:ext cx="1498848" cy="14988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 Ο τεχνητός ορίζοντας στα αεροσκάφη και άλλα ιπτάμενα μέσα αποτελεί εφαρμογή της δύναμης της βαρύτητας για να απεικονίζει την κλίση του αεροπλάνου. </a:t>
          </a:r>
          <a:endParaRPr lang="el-GR" sz="900" kern="1200" dirty="0"/>
        </a:p>
      </dsp:txBody>
      <dsp:txXfrm>
        <a:off x="2251830" y="3618385"/>
        <a:ext cx="1498848" cy="1498848"/>
      </dsp:txXfrm>
    </dsp:sp>
    <dsp:sp modelId="{D1C0E147-684D-4646-A264-D002DB3CDF19}">
      <dsp:nvSpPr>
        <dsp:cNvPr id="0" name=""/>
        <dsp:cNvSpPr/>
      </dsp:nvSpPr>
      <dsp:spPr>
        <a:xfrm rot="15120000">
          <a:off x="2593650" y="3206434"/>
          <a:ext cx="224863" cy="5058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l-GR" sz="800" kern="1200"/>
        </a:p>
      </dsp:txBody>
      <dsp:txXfrm rot="15120000">
        <a:off x="2593650" y="3206434"/>
        <a:ext cx="224863" cy="505861"/>
      </dsp:txXfrm>
    </dsp:sp>
    <dsp:sp modelId="{3EA25EDC-0D66-44AA-B089-EA1169843999}">
      <dsp:nvSpPr>
        <dsp:cNvPr id="0" name=""/>
        <dsp:cNvSpPr/>
      </dsp:nvSpPr>
      <dsp:spPr>
        <a:xfrm>
          <a:off x="1293519" y="1137749"/>
          <a:ext cx="2023025" cy="217461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 Τέλος, οι τεχνητοί δορυφόροι είναι και αυτοί μια εφαρμογή της βαρύτητας που μαθηματικά είχε διατυπωθεί στο έργο "Principia" του Νεύτωνα.</a:t>
          </a:r>
          <a:endParaRPr lang="el-GR" sz="900" kern="1200" dirty="0"/>
        </a:p>
      </dsp:txBody>
      <dsp:txXfrm>
        <a:off x="1293519" y="1137749"/>
        <a:ext cx="2023025" cy="2174618"/>
      </dsp:txXfrm>
    </dsp:sp>
    <dsp:sp modelId="{221ED31B-F125-46F8-98B2-451E5F5CCC7C}">
      <dsp:nvSpPr>
        <dsp:cNvPr id="0" name=""/>
        <dsp:cNvSpPr/>
      </dsp:nvSpPr>
      <dsp:spPr>
        <a:xfrm rot="19440000">
          <a:off x="3167952" y="1307576"/>
          <a:ext cx="103513" cy="50586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l-GR" sz="800" kern="1200"/>
        </a:p>
      </dsp:txBody>
      <dsp:txXfrm rot="19440000">
        <a:off x="3167952" y="1307576"/>
        <a:ext cx="103513" cy="50586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64289E-A317-4A48-BFD3-CF11A47CB73D}" type="datetimeFigureOut">
              <a:rPr lang="el-GR" smtClean="0"/>
              <a:t>24/4/2018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A0A2D8-05EC-490B-A4D3-D383F0795864}"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7602436F-894E-47B9-836A-48BE8A0890CD}" type="slidenum">
              <a:rPr lang="el-GR" smtClean="0"/>
              <a:pPr/>
              <a:t>1</a:t>
            </a:fld>
            <a:endParaRPr lang="el-GR"/>
          </a:p>
        </p:txBody>
      </p:sp>
    </p:spTree>
    <p:extLst>
      <p:ext uri="{BB962C8B-B14F-4D97-AF65-F5344CB8AC3E}">
        <p14:creationId xmlns:p14="http://schemas.microsoft.com/office/powerpoint/2010/main" xmlns="" val="940981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11AD177C-4900-4002-8429-61CA4680B83F}" type="datetimeFigureOut">
              <a:rPr lang="el-GR" smtClean="0"/>
              <a:t>24/4/2018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3FC4BCB8-A199-4042-9BD7-BBE23937A46C}"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AD177C-4900-4002-8429-61CA4680B83F}" type="datetimeFigureOut">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C4BCB8-A199-4042-9BD7-BBE23937A46C}" type="slidenum">
              <a:rPr lang="el-GR" smtClean="0"/>
              <a:t>‹#›</a:t>
            </a:fld>
            <a:endParaRPr lang="el-G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 y="0"/>
            <a:ext cx="9143999" cy="1412776"/>
          </a:xfrm>
          <a:solidFill>
            <a:schemeClr val="bg1"/>
          </a:solidFill>
        </p:spPr>
        <p:txBody>
          <a:bodyPr>
            <a:normAutofit/>
          </a:bodyPr>
          <a:lstStyle/>
          <a:p>
            <a:r>
              <a:rPr lang="el-GR" sz="3200" dirty="0" smtClean="0"/>
              <a:t> </a:t>
            </a:r>
            <a:r>
              <a:rPr lang="el-GR" sz="3200" dirty="0" smtClean="0"/>
              <a:t>Βαρύτητα</a:t>
            </a:r>
            <a:endParaRPr lang="el-GR" sz="3200" dirty="0"/>
          </a:p>
        </p:txBody>
      </p:sp>
      <p:sp>
        <p:nvSpPr>
          <p:cNvPr id="3" name="Υπότιτλος 2"/>
          <p:cNvSpPr>
            <a:spLocks noGrp="1"/>
          </p:cNvSpPr>
          <p:nvPr>
            <p:ph type="subTitle" idx="1"/>
          </p:nvPr>
        </p:nvSpPr>
        <p:spPr>
          <a:xfrm>
            <a:off x="2627784" y="4729337"/>
            <a:ext cx="5724127" cy="720080"/>
          </a:xfrm>
        </p:spPr>
        <p:txBody>
          <a:bodyPr>
            <a:normAutofit/>
          </a:bodyPr>
          <a:lstStyle/>
          <a:p>
            <a:r>
              <a:rPr lang="el-GR" dirty="0" err="1" smtClean="0"/>
              <a:t>Μορτόπουλος</a:t>
            </a:r>
            <a:r>
              <a:rPr lang="el-GR" dirty="0" smtClean="0"/>
              <a:t> Ιωάννης-4247</a:t>
            </a:r>
            <a:endParaRPr lang="el-GR"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834341" cy="83434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834341"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sp>
        <p:nvSpPr>
          <p:cNvPr id="9" name="Θέση ημερομηνίας 8"/>
          <p:cNvSpPr>
            <a:spLocks noGrp="1"/>
          </p:cNvSpPr>
          <p:nvPr>
            <p:ph type="dt" sz="half" idx="10"/>
          </p:nvPr>
        </p:nvSpPr>
        <p:spPr>
          <a:xfrm>
            <a:off x="1979711" y="6488198"/>
            <a:ext cx="2133600" cy="365125"/>
          </a:xfrm>
        </p:spPr>
        <p:txBody>
          <a:bodyPr/>
          <a:lstStyle/>
          <a:p>
            <a:r>
              <a:rPr lang="el-GR" dirty="0" smtClean="0"/>
              <a:t>Η Βαρύτητα</a:t>
            </a:r>
            <a:endParaRPr lang="el-GR" dirty="0"/>
          </a:p>
        </p:txBody>
      </p:sp>
      <p:sp>
        <p:nvSpPr>
          <p:cNvPr id="10" name="Θέση αριθμού διαφάνειας 9"/>
          <p:cNvSpPr>
            <a:spLocks noGrp="1"/>
          </p:cNvSpPr>
          <p:nvPr>
            <p:ph type="sldNum" sz="quarter" idx="12"/>
          </p:nvPr>
        </p:nvSpPr>
        <p:spPr/>
        <p:txBody>
          <a:bodyPr/>
          <a:lstStyle/>
          <a:p>
            <a:fld id="{C9BFEE73-C87F-47F6-9199-FA4B9280641F}" type="slidenum">
              <a:rPr lang="el-GR" smtClean="0"/>
              <a:pPr/>
              <a:t>1</a:t>
            </a:fld>
            <a:endParaRPr lang="el-GR"/>
          </a:p>
        </p:txBody>
      </p:sp>
      <p:pic>
        <p:nvPicPr>
          <p:cNvPr id="11" name="10 - Εικόνα" descr="newton-apple1.jpg"/>
          <p:cNvPicPr>
            <a:picLocks noChangeAspect="1"/>
          </p:cNvPicPr>
          <p:nvPr/>
        </p:nvPicPr>
        <p:blipFill>
          <a:blip r:embed="rId4" cstate="print"/>
          <a:stretch>
            <a:fillRect/>
          </a:stretch>
        </p:blipFill>
        <p:spPr>
          <a:xfrm>
            <a:off x="0" y="5733256"/>
            <a:ext cx="2152236" cy="1124744"/>
          </a:xfrm>
          <a:prstGeom prst="rect">
            <a:avLst/>
          </a:prstGeom>
          <a:ln>
            <a:noFill/>
          </a:ln>
          <a:effectLst>
            <a:softEdge rad="112500"/>
          </a:effectLst>
        </p:spPr>
      </p:pic>
    </p:spTree>
    <p:extLst>
      <p:ext uri="{BB962C8B-B14F-4D97-AF65-F5344CB8AC3E}">
        <p14:creationId xmlns:p14="http://schemas.microsoft.com/office/powerpoint/2010/main" xmlns="" val="911775918"/>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412776"/>
          </a:xfrm>
          <a:solidFill>
            <a:schemeClr val="bg1"/>
          </a:solidFill>
        </p:spPr>
        <p:txBody>
          <a:bodyPr>
            <a:normAutofit/>
          </a:bodyPr>
          <a:lstStyle/>
          <a:p>
            <a:r>
              <a:rPr lang="el-GR" sz="3200" dirty="0" smtClean="0"/>
              <a:t>Ποιος ανακάλυψε τη Βαρύτητα</a:t>
            </a:r>
            <a:r>
              <a:rPr lang="en-US" sz="3200" dirty="0" smtClean="0"/>
              <a:t>;</a:t>
            </a:r>
            <a:endParaRPr lang="el-GR" sz="3200" dirty="0"/>
          </a:p>
        </p:txBody>
      </p:sp>
      <p:sp>
        <p:nvSpPr>
          <p:cNvPr id="3" name="Θέση περιεχομένου 2"/>
          <p:cNvSpPr>
            <a:spLocks noGrp="1"/>
          </p:cNvSpPr>
          <p:nvPr>
            <p:ph idx="1"/>
          </p:nvPr>
        </p:nvSpPr>
        <p:spPr>
          <a:xfrm>
            <a:off x="457200" y="1628800"/>
            <a:ext cx="8229600" cy="3095600"/>
          </a:xfrm>
        </p:spPr>
        <p:txBody>
          <a:bodyPr>
            <a:normAutofit fontScale="77500" lnSpcReduction="20000"/>
          </a:bodyPr>
          <a:lstStyle/>
          <a:p>
            <a:pPr marL="0" indent="0">
              <a:buNone/>
            </a:pPr>
            <a:r>
              <a:rPr lang="el-GR" sz="2000" dirty="0" smtClean="0"/>
              <a:t>Το «γέρικο» μήλο είχε μόλις πέσει στο κεφάλι του Νεύτωνα. Ο </a:t>
            </a:r>
            <a:r>
              <a:rPr lang="el-GR" sz="2000" dirty="0" err="1" smtClean="0"/>
              <a:t>Αγγλος</a:t>
            </a:r>
            <a:r>
              <a:rPr lang="el-GR" sz="2000" dirty="0" smtClean="0"/>
              <a:t> φυσικός, που εκείνη την εποχή μελετούσε με μεγάλο πάθος τις κινήσεις της σελήνης γύρω από την Γη, προσπάθησε να εξηγήσει αυτό το τυχαίο φαινόμενο επιστημονικά. Γιατί να υπάρχει μια συγκεκριμένη στιγμή που το μήλο θα πέσει από την μηλιά; Γενικότερα γιατί όταν αφήνεις κάτι αστήρικτο στον αέρα, αυτό κινείται προς το δάπεδο, μέχρι και να χτυπήσει στο έδαφος;</a:t>
            </a:r>
          </a:p>
          <a:p>
            <a:pPr marL="0" indent="0">
              <a:buNone/>
            </a:pPr>
            <a:endParaRPr lang="el-GR" sz="2000" dirty="0" smtClean="0"/>
          </a:p>
          <a:p>
            <a:pPr marL="0" indent="0">
              <a:buNone/>
            </a:pPr>
            <a:r>
              <a:rPr lang="el-GR" sz="2000" dirty="0" smtClean="0"/>
              <a:t>Ο </a:t>
            </a:r>
            <a:r>
              <a:rPr lang="el-GR" sz="2000" dirty="0" err="1" smtClean="0"/>
              <a:t>Αγγλος</a:t>
            </a:r>
            <a:r>
              <a:rPr lang="el-GR" sz="2000" dirty="0" smtClean="0"/>
              <a:t> φυσικός μέσα από ένα τυχαίο γεγονός στην καθημερινότητα του, προσπάθησε να αντιληφθεί ποια είναι αυτή η δύναμη που προκαλεί τέτοιου είδους κινήσεις. Μάλιστα, ήταν πεπεισμένος πως η πτώση του μήλου και η τροχιά της Σελήνης ήταν κινήσεις που προέρχονταν από την άσκηση του ίδιου είδους δύναμης. Η προβλέψεις του Νεύτωνα αποδείχτηκαν σωστές μερικά χρόνια αργότερα.</a:t>
            </a:r>
          </a:p>
          <a:p>
            <a:pPr marL="0" indent="0">
              <a:buNone/>
            </a:pPr>
            <a:r>
              <a:rPr lang="el-GR" sz="2000" dirty="0" smtClean="0"/>
              <a:t/>
            </a:r>
            <a:br>
              <a:rPr lang="el-GR" sz="2000" dirty="0" smtClean="0"/>
            </a:br>
            <a:endParaRPr lang="el-GR" sz="2000" dirty="0"/>
          </a:p>
        </p:txBody>
      </p:sp>
      <p:sp>
        <p:nvSpPr>
          <p:cNvPr id="4" name="Θέση ημερομηνίας 3"/>
          <p:cNvSpPr>
            <a:spLocks noGrp="1"/>
          </p:cNvSpPr>
          <p:nvPr>
            <p:ph type="dt" sz="half" idx="10"/>
          </p:nvPr>
        </p:nvSpPr>
        <p:spPr>
          <a:xfrm>
            <a:off x="1981200" y="6492875"/>
            <a:ext cx="2133600"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pPr/>
              <a:t>2</a:t>
            </a:fld>
            <a:endParaRPr lang="el-G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9" name="8 - Εικόνα" descr="newton-apple1.jpg"/>
          <p:cNvPicPr>
            <a:picLocks noChangeAspect="1"/>
          </p:cNvPicPr>
          <p:nvPr/>
        </p:nvPicPr>
        <p:blipFill>
          <a:blip r:embed="rId3" cstate="print"/>
          <a:stretch>
            <a:fillRect/>
          </a:stretch>
        </p:blipFill>
        <p:spPr>
          <a:xfrm>
            <a:off x="0" y="5733256"/>
            <a:ext cx="2152236" cy="1124744"/>
          </a:xfrm>
          <a:prstGeom prst="rect">
            <a:avLst/>
          </a:prstGeom>
          <a:ln>
            <a:noFill/>
          </a:ln>
          <a:effectLst>
            <a:softEdge rad="112500"/>
          </a:effectLst>
        </p:spPr>
      </p:pic>
    </p:spTree>
    <p:extLst>
      <p:ext uri="{BB962C8B-B14F-4D97-AF65-F5344CB8AC3E}">
        <p14:creationId xmlns:p14="http://schemas.microsoft.com/office/powerpoint/2010/main" xmlns="" val="1282835442"/>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340768"/>
          </a:xfrm>
          <a:solidFill>
            <a:schemeClr val="bg1"/>
          </a:solidFill>
        </p:spPr>
        <p:txBody>
          <a:bodyPr>
            <a:normAutofit/>
          </a:bodyPr>
          <a:lstStyle/>
          <a:p>
            <a:r>
              <a:rPr lang="el-GR" sz="3200" dirty="0" smtClean="0"/>
              <a:t>Πώς μας επηρεάζει η Βαρύτητα</a:t>
            </a:r>
            <a:r>
              <a:rPr lang="en-US" sz="3200" dirty="0" smtClean="0"/>
              <a:t>;</a:t>
            </a:r>
            <a:endParaRPr lang="el-GR" sz="3200" dirty="0"/>
          </a:p>
        </p:txBody>
      </p:sp>
      <p:graphicFrame>
        <p:nvGraphicFramePr>
          <p:cNvPr id="6" name="Θέση περιεχομένου 5"/>
          <p:cNvGraphicFramePr>
            <a:graphicFrameLocks noGrp="1"/>
          </p:cNvGraphicFramePr>
          <p:nvPr>
            <p:ph idx="1"/>
            <p:extLst>
              <p:ext uri="{D42A27DB-BD31-4B8C-83A1-F6EECF244321}">
                <p14:modId xmlns:p14="http://schemas.microsoft.com/office/powerpoint/2010/main" xmlns="" val="1212731842"/>
              </p:ext>
            </p:extLst>
          </p:nvPr>
        </p:nvGraphicFramePr>
        <p:xfrm>
          <a:off x="457200" y="1412776"/>
          <a:ext cx="822960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Θέση ημερομηνίας 3"/>
          <p:cNvSpPr>
            <a:spLocks noGrp="1"/>
          </p:cNvSpPr>
          <p:nvPr>
            <p:ph type="dt" sz="half" idx="10"/>
          </p:nvPr>
        </p:nvSpPr>
        <p:spPr>
          <a:xfrm>
            <a:off x="1981200" y="6492875"/>
            <a:ext cx="2302768"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pPr/>
              <a:t>3</a:t>
            </a:fld>
            <a:endParaRPr lang="el-GR"/>
          </a:p>
        </p:txBody>
      </p:sp>
      <p:pic>
        <p:nvPicPr>
          <p:cNvPr id="5122"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9" name="8 - Εικόνα" descr="newton-apple1.jpg"/>
          <p:cNvPicPr>
            <a:picLocks noChangeAspect="1"/>
          </p:cNvPicPr>
          <p:nvPr/>
        </p:nvPicPr>
        <p:blipFill>
          <a:blip r:embed="rId8" cstate="print"/>
          <a:stretch>
            <a:fillRect/>
          </a:stretch>
        </p:blipFill>
        <p:spPr>
          <a:xfrm>
            <a:off x="-1" y="5733257"/>
            <a:ext cx="2152235" cy="1124744"/>
          </a:xfrm>
          <a:prstGeom prst="rect">
            <a:avLst/>
          </a:prstGeom>
          <a:ln>
            <a:noFill/>
          </a:ln>
          <a:effectLst>
            <a:softEdge rad="112500"/>
          </a:effectLst>
        </p:spPr>
      </p:pic>
    </p:spTree>
    <p:extLst>
      <p:ext uri="{BB962C8B-B14F-4D97-AF65-F5344CB8AC3E}">
        <p14:creationId xmlns:p14="http://schemas.microsoft.com/office/powerpoint/2010/main" xmlns="" val="392623477"/>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417638"/>
          </a:xfrm>
          <a:solidFill>
            <a:schemeClr val="bg1"/>
          </a:solidFill>
        </p:spPr>
        <p:txBody>
          <a:bodyPr>
            <a:normAutofit/>
          </a:bodyPr>
          <a:lstStyle/>
          <a:p>
            <a:r>
              <a:rPr lang="el-GR" sz="3200" dirty="0" smtClean="0"/>
              <a:t>Η Βαρύτητα στη Σελήνη</a:t>
            </a:r>
            <a:endParaRPr lang="el-GR" sz="3200" dirty="0"/>
          </a:p>
        </p:txBody>
      </p:sp>
      <p:sp>
        <p:nvSpPr>
          <p:cNvPr id="3" name="Θέση περιεχομένου 2"/>
          <p:cNvSpPr>
            <a:spLocks noGrp="1"/>
          </p:cNvSpPr>
          <p:nvPr>
            <p:ph idx="1"/>
          </p:nvPr>
        </p:nvSpPr>
        <p:spPr>
          <a:xfrm>
            <a:off x="457200" y="1484784"/>
            <a:ext cx="8229600" cy="3024336"/>
          </a:xfrm>
        </p:spPr>
        <p:txBody>
          <a:bodyPr>
            <a:normAutofit fontScale="77500" lnSpcReduction="20000"/>
          </a:bodyPr>
          <a:lstStyle/>
          <a:p>
            <a:pPr marL="0" indent="0">
              <a:buNone/>
            </a:pPr>
            <a:r>
              <a:rPr lang="el-GR" dirty="0" smtClean="0"/>
              <a:t>H σελήνη είναι ο πέμπτος μεγαλύτερος δορυφόρος στο ηλιακό σύστημα. Έχει διάμετρο 3476 </a:t>
            </a:r>
            <a:r>
              <a:rPr lang="el-GR" dirty="0" err="1" smtClean="0"/>
              <a:t>km</a:t>
            </a:r>
            <a:r>
              <a:rPr lang="el-GR" dirty="0" smtClean="0"/>
              <a:t>,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 Η ακτίνα της </a:t>
            </a:r>
            <a:r>
              <a:rPr lang="el-GR" dirty="0" err="1" smtClean="0"/>
              <a:t>πρωτοϋπολογίστηκε</a:t>
            </a:r>
            <a:r>
              <a:rPr lang="el-GR" dirty="0" smtClean="0"/>
              <a:t> από τον Αρίσταρχο με σφάλμα 32% και αργότερα από τον Πτολεμαίο με σφάλμα μόνο 5%.</a:t>
            </a:r>
            <a:endParaRPr lang="el-GR" dirty="0"/>
          </a:p>
        </p:txBody>
      </p:sp>
      <p:sp>
        <p:nvSpPr>
          <p:cNvPr id="4" name="Θέση ημερομηνίας 3"/>
          <p:cNvSpPr>
            <a:spLocks noGrp="1"/>
          </p:cNvSpPr>
          <p:nvPr>
            <p:ph type="dt" sz="half" idx="10"/>
          </p:nvPr>
        </p:nvSpPr>
        <p:spPr>
          <a:xfrm>
            <a:off x="1981200" y="6492875"/>
            <a:ext cx="2133600"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pPr/>
              <a:t>4</a:t>
            </a:fld>
            <a:endParaRPr lang="el-G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9" name="8 - Εικόνα" descr="newton-apple1.jpg"/>
          <p:cNvPicPr>
            <a:picLocks noChangeAspect="1"/>
          </p:cNvPicPr>
          <p:nvPr/>
        </p:nvPicPr>
        <p:blipFill>
          <a:blip r:embed="rId3" cstate="print"/>
          <a:stretch>
            <a:fillRect/>
          </a:stretch>
        </p:blipFill>
        <p:spPr>
          <a:xfrm>
            <a:off x="1" y="5733256"/>
            <a:ext cx="2152234" cy="1124743"/>
          </a:xfrm>
          <a:prstGeom prst="rect">
            <a:avLst/>
          </a:prstGeom>
          <a:ln>
            <a:noFill/>
          </a:ln>
          <a:effectLst>
            <a:softEdge rad="112500"/>
          </a:effectLst>
        </p:spPr>
      </p:pic>
    </p:spTree>
    <p:extLst>
      <p:ext uri="{BB962C8B-B14F-4D97-AF65-F5344CB8AC3E}">
        <p14:creationId xmlns:p14="http://schemas.microsoft.com/office/powerpoint/2010/main" xmlns="" val="2903549918"/>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417638"/>
          </a:xfrm>
          <a:solidFill>
            <a:schemeClr val="bg1"/>
          </a:solidFill>
        </p:spPr>
        <p:txBody>
          <a:bodyPr>
            <a:normAutofit/>
          </a:bodyPr>
          <a:lstStyle/>
          <a:p>
            <a:r>
              <a:rPr lang="el-GR" sz="3200" dirty="0" smtClean="0"/>
              <a:t>Επίλογος</a:t>
            </a:r>
            <a:endParaRPr lang="el-GR" sz="3200" dirty="0"/>
          </a:p>
        </p:txBody>
      </p:sp>
      <p:sp>
        <p:nvSpPr>
          <p:cNvPr id="3" name="Θέση περιεχομένου 2"/>
          <p:cNvSpPr>
            <a:spLocks noGrp="1"/>
          </p:cNvSpPr>
          <p:nvPr>
            <p:ph idx="1"/>
          </p:nvPr>
        </p:nvSpPr>
        <p:spPr>
          <a:xfrm>
            <a:off x="3095836" y="3602850"/>
            <a:ext cx="3996444" cy="1842374"/>
          </a:xfrm>
        </p:spPr>
        <p:txBody>
          <a:bodyPr>
            <a:noAutofit/>
          </a:bodyPr>
          <a:lstStyle/>
          <a:p>
            <a:pPr marL="0" indent="0">
              <a:buNone/>
            </a:pPr>
            <a:r>
              <a:rPr lang="en-US" dirty="0" smtClean="0"/>
              <a:t>E</a:t>
            </a:r>
            <a:r>
              <a:rPr lang="el-GR" dirty="0" err="1" smtClean="0"/>
              <a:t>υχαριστώ</a:t>
            </a:r>
            <a:r>
              <a:rPr lang="el-GR" dirty="0" smtClean="0"/>
              <a:t> για την προσοχή σας</a:t>
            </a:r>
            <a:r>
              <a:rPr lang="el-GR" dirty="0" smtClean="0"/>
              <a:t> !</a:t>
            </a:r>
            <a:endParaRPr lang="el-GR" dirty="0"/>
          </a:p>
        </p:txBody>
      </p:sp>
      <p:sp>
        <p:nvSpPr>
          <p:cNvPr id="4" name="Θέση ημερομηνίας 3"/>
          <p:cNvSpPr>
            <a:spLocks noGrp="1"/>
          </p:cNvSpPr>
          <p:nvPr>
            <p:ph type="dt" sz="half" idx="10"/>
          </p:nvPr>
        </p:nvSpPr>
        <p:spPr>
          <a:xfrm>
            <a:off x="1981200" y="6492875"/>
            <a:ext cx="2133600"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pPr/>
              <a:t>5</a:t>
            </a:fld>
            <a:endParaRPr lang="el-G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10" name="9 - Εικόνα" descr="newton-apple1.jpg"/>
          <p:cNvPicPr>
            <a:picLocks noChangeAspect="1"/>
          </p:cNvPicPr>
          <p:nvPr/>
        </p:nvPicPr>
        <p:blipFill>
          <a:blip r:embed="rId3" cstate="print"/>
          <a:stretch>
            <a:fillRect/>
          </a:stretch>
        </p:blipFill>
        <p:spPr>
          <a:xfrm>
            <a:off x="0" y="5733256"/>
            <a:ext cx="2152236" cy="1124744"/>
          </a:xfrm>
          <a:prstGeom prst="rect">
            <a:avLst/>
          </a:prstGeom>
          <a:ln>
            <a:noFill/>
          </a:ln>
          <a:effectLst>
            <a:softEdge rad="112500"/>
          </a:effectLst>
        </p:spPr>
      </p:pic>
    </p:spTree>
    <p:extLst>
      <p:ext uri="{BB962C8B-B14F-4D97-AF65-F5344CB8AC3E}">
        <p14:creationId xmlns:p14="http://schemas.microsoft.com/office/powerpoint/2010/main" xmlns="" val="302813427"/>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392</Words>
  <Application>Microsoft Office PowerPoint</Application>
  <PresentationFormat>Προβολή στην οθόνη (4:3)</PresentationFormat>
  <Paragraphs>33</Paragraphs>
  <Slides>5</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5</vt:i4>
      </vt:variant>
    </vt:vector>
  </HeadingPairs>
  <TitlesOfParts>
    <vt:vector size="6" baseType="lpstr">
      <vt:lpstr>Θέμα του Office</vt:lpstr>
      <vt:lpstr> Βαρύτητα</vt:lpstr>
      <vt:lpstr>Ποιος ανακάλυψε τη Βαρύτητα;</vt:lpstr>
      <vt:lpstr>Πώς μας επηρεάζει η Βαρύτητα;</vt:lpstr>
      <vt:lpstr>Η Βαρύτητα στη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dc:title>
  <dc:creator>gmortopoulos@gmail.com</dc:creator>
  <cp:lastModifiedBy>gmortopoulos@gmail.com</cp:lastModifiedBy>
  <cp:revision>3</cp:revision>
  <dcterms:created xsi:type="dcterms:W3CDTF">2018-04-24T14:35:01Z</dcterms:created>
  <dcterms:modified xsi:type="dcterms:W3CDTF">2018-04-24T15:19:56Z</dcterms:modified>
</cp:coreProperties>
</file>